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4"/>
  </p:sldMasterIdLst>
  <p:notesMasterIdLst>
    <p:notesMasterId r:id="rId50"/>
  </p:notesMasterIdLst>
  <p:sldIdLst>
    <p:sldId id="278" r:id="rId5"/>
    <p:sldId id="321" r:id="rId6"/>
    <p:sldId id="279" r:id="rId7"/>
    <p:sldId id="290" r:id="rId8"/>
    <p:sldId id="323" r:id="rId9"/>
    <p:sldId id="329" r:id="rId10"/>
    <p:sldId id="330" r:id="rId11"/>
    <p:sldId id="331" r:id="rId12"/>
    <p:sldId id="332" r:id="rId13"/>
    <p:sldId id="333" r:id="rId14"/>
    <p:sldId id="334" r:id="rId15"/>
    <p:sldId id="337" r:id="rId16"/>
    <p:sldId id="338" r:id="rId17"/>
    <p:sldId id="328" r:id="rId18"/>
    <p:sldId id="354" r:id="rId19"/>
    <p:sldId id="357" r:id="rId20"/>
    <p:sldId id="339" r:id="rId21"/>
    <p:sldId id="335" r:id="rId22"/>
    <p:sldId id="336" r:id="rId23"/>
    <p:sldId id="358" r:id="rId24"/>
    <p:sldId id="324" r:id="rId25"/>
    <p:sldId id="340" r:id="rId26"/>
    <p:sldId id="341" r:id="rId27"/>
    <p:sldId id="352" r:id="rId28"/>
    <p:sldId id="353" r:id="rId29"/>
    <p:sldId id="355" r:id="rId30"/>
    <p:sldId id="356" r:id="rId31"/>
    <p:sldId id="349" r:id="rId32"/>
    <p:sldId id="342" r:id="rId33"/>
    <p:sldId id="325" r:id="rId34"/>
    <p:sldId id="343" r:id="rId35"/>
    <p:sldId id="344" r:id="rId36"/>
    <p:sldId id="345" r:id="rId37"/>
    <p:sldId id="327" r:id="rId38"/>
    <p:sldId id="350" r:id="rId39"/>
    <p:sldId id="351" r:id="rId40"/>
    <p:sldId id="359" r:id="rId41"/>
    <p:sldId id="360" r:id="rId42"/>
    <p:sldId id="347" r:id="rId43"/>
    <p:sldId id="348" r:id="rId44"/>
    <p:sldId id="346" r:id="rId45"/>
    <p:sldId id="326" r:id="rId46"/>
    <p:sldId id="304" r:id="rId47"/>
    <p:sldId id="318" r:id="rId48"/>
    <p:sldId id="302" r:id="rId4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Open Sans" panose="020B0606030504020204" pitchFamily="34" charset="0"/>
      <p:regular r:id="rId55"/>
      <p:bold r:id="rId56"/>
      <p:italic r:id="rId57"/>
      <p:boldItalic r:id="rId58"/>
    </p:embeddedFont>
    <p:embeddedFont>
      <p:font typeface="Open Sans Light" panose="020B0306030504020204" pitchFamily="34" charset="0"/>
      <p:regular r:id="rId59"/>
      <p:bold r:id="rId60"/>
      <p:italic r:id="rId61"/>
      <p:boldItalic r:id="rId62"/>
    </p:embeddedFont>
    <p:embeddedFont>
      <p:font typeface="Open Sans SemiBold" panose="020B0706030804020204" pitchFamily="34" charset="0"/>
      <p:regular r:id="rId63"/>
      <p:bold r:id="rId64"/>
      <p:italic r:id="rId65"/>
      <p:boldItalic r:id="rId66"/>
    </p:embeddedFont>
  </p:embeddedFontLst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1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92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20" y="13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63" Type="http://schemas.openxmlformats.org/officeDocument/2006/relationships/font" Target="fonts/font13.fntdata"/><Relationship Id="rId68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font" Target="fonts/font1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7.fntdata"/><Relationship Id="rId61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font" Target="fonts/font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9.fntdata"/><Relationship Id="rId67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gif>
</file>

<file path=ppt/media/image49.png>
</file>

<file path=ppt/media/image5.png>
</file>

<file path=ppt/media/image50.png>
</file>

<file path=ppt/media/image51.png>
</file>

<file path=ppt/media/image52.png>
</file>

<file path=ppt/media/image6.sv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FBDD7-A652-3445-A411-AC6297B6EDB0}" type="datetimeFigureOut">
              <a:rPr lang="en-US"/>
              <a:t>2/7/2022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E5163-76D6-0846-B4A7-CD6FB6DB9683}" type="slidenum">
              <a:r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7971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AB4C103-5469-954E-8BF5-7BFB409CA9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907060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3000" y="1077914"/>
            <a:ext cx="7089900" cy="1099852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 i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 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2999" y="2177765"/>
            <a:ext cx="7089901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606506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681119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79763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96425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256CAB5-E399-6F4E-B8E7-5B247BC90B9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58F7A2AE-674E-49E8-9410-1A169F2102B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A4C0421-57F5-4D69-AC35-37FA6016371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Shape&#10;&#10;Description automatically generated with medium confidence">
            <a:extLst>
              <a:ext uri="{FF2B5EF4-FFF2-40B4-BE49-F238E27FC236}">
                <a16:creationId xmlns:a16="http://schemas.microsoft.com/office/drawing/2014/main" id="{E4BE345E-6403-48E2-B49B-F714926B321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464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5B5A68A-9A48-0C46-91C7-C3832C2BA3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49B4CB-FF61-9949-9B6C-2C1DB8CC14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9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B5BBBC-48DE-D445-8E65-4EA81EBCA951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E883FA30-23F4-4BEC-857C-0B47F592323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6163ACCB-5C7C-42D7-BC2A-18CC5A5282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Shape&#10;&#10;Description automatically generated with medium confidence">
            <a:extLst>
              <a:ext uri="{FF2B5EF4-FFF2-40B4-BE49-F238E27FC236}">
                <a16:creationId xmlns:a16="http://schemas.microsoft.com/office/drawing/2014/main" id="{A57FA2B1-9A8F-48FE-A991-8463D620F3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8541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95F6850-D164-254A-8860-8A551BA944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70000" y="1077746"/>
            <a:ext cx="3402000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48606-2954-9F46-8105-2E84A6CBB09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752582" y="1082227"/>
            <a:ext cx="3419868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920172-B76C-5A46-A28E-06AEF38BC38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7C79A51-BEF0-4DE2-8A0D-E2139B6B4E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55D55CD6-B97E-4157-A283-6A1394C58D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Shape&#10;&#10;Description automatically generated with medium confidence">
            <a:extLst>
              <a:ext uri="{FF2B5EF4-FFF2-40B4-BE49-F238E27FC236}">
                <a16:creationId xmlns:a16="http://schemas.microsoft.com/office/drawing/2014/main" id="{0D9FC1A6-2635-47DD-A445-CE476C4E99E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83600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94DD4A-E7E6-894A-B2D9-916BA6F7F5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>
            <a:lvl1pPr>
              <a:defRPr sz="3800"/>
            </a:lvl1pPr>
          </a:lstStyle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8" y="1484484"/>
            <a:ext cx="3402013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C1C21E-5DEB-2142-BD20-E336637C0EB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751388" y="1484484"/>
            <a:ext cx="3420269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CFACFB4-7665-FA4B-83A4-18C18AAF7A4B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C08473B7-0FEB-4A1C-9A52-8A4CEFB738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02574DE1-1C3A-45FC-BC3B-50F551C8A0B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Shape&#10;&#10;Description automatically generated with medium confidence">
            <a:extLst>
              <a:ext uri="{FF2B5EF4-FFF2-40B4-BE49-F238E27FC236}">
                <a16:creationId xmlns:a16="http://schemas.microsoft.com/office/drawing/2014/main" id="{1261C6E3-E36D-4335-AA46-7AEB3CF3659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8063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EBFCD3-97D1-F848-9EEF-F9935718C6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36E55D8-DA60-454B-9916-9665C29F979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92ECFDFE-82CF-45C3-96FD-4E71E4E4D13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008D6407-3DA9-4966-BEF7-DABDC60FBCF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912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53A1AC8F-1519-604F-86FE-850F96AEE3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8AAC4B8-D823-42D3-B1F6-5F80793761B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DAF5E45A-AF42-40C5-AAA3-23BA804FC8B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9FC25DF1-1FB2-459A-8680-F475FCF2CC0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61633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63C89A3F-6F76-5943-8B6B-24E593BF8EB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B6EC520-493B-4D05-B155-338C128492E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F392BC9-74E1-44F2-9E17-EFAFF7EA97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9EA320C1-91B3-4F9A-AF03-365F1D4DEA7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249606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5C64919-5BBE-4F4E-9E71-A2CC78F4CC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8769226-8D99-42A2-A29B-25685CA69E8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30A59F7A-A9E7-4ACB-9035-A816EB371F8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C188C061-E7E4-4B8C-980B-AABC87ADC48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31180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E0F9ADC-5635-7B4E-85AE-CAB386F72B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A97F8A4-F120-7E4F-ABAB-A6E9D4D041E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90000">
                  <a:schemeClr val="bg1"/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D78989F8-DA85-C941-8E83-240102BDD7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880"/>
            <a:ext cx="7002462" cy="663192"/>
          </a:xfrm>
        </p:spPr>
        <p:txBody>
          <a:bodyPr/>
          <a:lstStyle>
            <a:lvl1pPr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Thank you!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370B0AC-E2B1-434B-A906-B7A3D503A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8" y="1043838"/>
            <a:ext cx="7002462" cy="347190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lang="en-US" b="0" i="0">
                <a:solidFill>
                  <a:schemeClr val="bg1"/>
                </a:solidFill>
                <a:effectLst/>
              </a:defRPr>
            </a:lvl1pPr>
            <a:lvl2pPr marL="134973" indent="0">
              <a:buNone/>
              <a:defRPr sz="2000"/>
            </a:lvl2pPr>
            <a:lvl3pPr marL="269946" indent="0">
              <a:buNone/>
              <a:defRPr sz="2000"/>
            </a:lvl3pPr>
            <a:lvl4pPr marL="404919" indent="0">
              <a:buNone/>
              <a:defRPr sz="2000"/>
            </a:lvl4pPr>
            <a:lvl5pPr marL="539892" indent="0">
              <a:buNone/>
              <a:defRPr sz="2000"/>
            </a:lvl5pPr>
          </a:lstStyle>
          <a:p>
            <a:pPr lvl="0"/>
            <a:r>
              <a:rPr lang="en-GB" noProof="0" err="1"/>
              <a:t>Insert text here</a:t>
            </a:r>
            <a:endParaRPr lang="en-GB" noProof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EB3DAEB-E7FB-CD4E-B2A5-B4E5A0EAF7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222F21F8-39C5-4E05-BBE1-7C6FC9BE943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F66DDA5-C167-43FC-B67D-84BB1889EF6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60593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1FB2D3C-9153-3240-A716-8FB099FA7B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5BFA6F8-7041-2147-A477-1DFC4B09DD5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680861E4-C02E-4145-BDB4-F17969384BB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8F996608-9C7D-403C-9F3A-981BD18369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Shape&#10;&#10;Description automatically generated with medium confidence">
            <a:extLst>
              <a:ext uri="{FF2B5EF4-FFF2-40B4-BE49-F238E27FC236}">
                <a16:creationId xmlns:a16="http://schemas.microsoft.com/office/drawing/2014/main" id="{50770079-730D-41E2-AD29-BA65A4AA3D62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5357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4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3"/>
            <a:ext cx="7068128" cy="30055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6B4B333-798F-7F42-8F02-19E17BC6F1B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F0A5395-6203-44DD-A1D3-742111B32E7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809C9CEB-DF29-47D9-AD8A-74B3B7EC0EB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 descr="Shape&#10;&#10;Description automatically generated with medium confidence">
            <a:extLst>
              <a:ext uri="{FF2B5EF4-FFF2-40B4-BE49-F238E27FC236}">
                <a16:creationId xmlns:a16="http://schemas.microsoft.com/office/drawing/2014/main" id="{A599C7BF-75C0-416F-9F6D-4C5EDF6C4FE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1195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DF48513-E4E3-5049-963E-B234C8ACF3C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89C8B71-0E6E-4203-AC3F-7AFD3BDB44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3C8F689A-E57D-48F5-8DF0-455FF2DA56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B9FE0BC4-F063-4569-A1FA-324E7587DB6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9414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752B48FF-E9DD-D04B-A47A-1CF877B534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28C74601-DB43-49C0-B0AE-E205C3FA1C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8CEA4844-384E-4858-BABB-B97B5464C6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904FB286-C39A-4AFC-9A27-4DE7B57B408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83102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out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1B6871-4343-C548-BDDB-704666C34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1793AD-AC69-4F4F-9BC1-4B0F0A85A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2821"/>
            <a:ext cx="7002462" cy="827872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E8A805-4A08-9F49-8318-77125BD44AE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D891F48-74F7-4D4C-8DEC-8A42CABB66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C9208E50-B7F6-48DF-A129-BDCF240B8B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Shape&#10;&#10;Description automatically generated with medium confidence">
            <a:extLst>
              <a:ext uri="{FF2B5EF4-FFF2-40B4-BE49-F238E27FC236}">
                <a16:creationId xmlns:a16="http://schemas.microsoft.com/office/drawing/2014/main" id="{59AFF1D1-15F1-4DBA-B8D5-DAD0E48C10B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7536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80C295B-12C6-6544-ACA1-E67F85A883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A044341-A1D2-834F-9329-7F39DC275D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69988" y="1077746"/>
            <a:ext cx="7002462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5F5878-D7EB-BB4A-A8D9-0A63984AF2B4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04D5C9E-125B-4FB5-BA64-17FD224A7F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C3133581-2D84-4FEC-9B97-601D895DBFA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761440F2-CD02-43E9-B611-301FC4DEAA4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5768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5E577E4-FCA8-AA48-B401-D07E82CBAF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B0D786C-DA4C-2746-A899-02E5FA576B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69988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8AB67E-CD9E-5C42-88EC-4BF24E5EC0F9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7D86278-25BE-4D94-9D24-56ED8E825F1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1FB3D62-86E4-43A7-A9F1-31A57B2494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Shape&#10;&#10;Description automatically generated with medium confidence">
            <a:extLst>
              <a:ext uri="{FF2B5EF4-FFF2-40B4-BE49-F238E27FC236}">
                <a16:creationId xmlns:a16="http://schemas.microsoft.com/office/drawing/2014/main" id="{D118B455-63CE-45CD-94A9-72C385FF64A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80009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EAACCD1-686C-CD48-9261-60297C8ED3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69987" y="1077746"/>
            <a:ext cx="7002463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5C7522-4134-4C45-9335-F7F32CE94A5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8339910-B43E-44A7-842F-E9B9F5C065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8F35738F-9094-4491-9555-300EF22754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3095B8-EC13-40CE-A470-65981689A9A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351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 noChangeAspect="1"/>
          </p:cNvSpPr>
          <p:nvPr>
            <p:ph type="title"/>
          </p:nvPr>
        </p:nvSpPr>
        <p:spPr>
          <a:xfrm>
            <a:off x="1169989" y="71989"/>
            <a:ext cx="7002462" cy="88115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A012A05-E3C0-1E41-A8B0-FC31EB731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00" y="1079834"/>
            <a:ext cx="7002450" cy="33654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Text</a:t>
            </a:r>
          </a:p>
          <a:p>
            <a:pPr lvl="2"/>
            <a:r>
              <a:rPr lang="en-GB" noProof="0"/>
              <a:t>Text</a:t>
            </a:r>
          </a:p>
          <a:p>
            <a:pPr lvl="3"/>
            <a:r>
              <a:rPr lang="en-GB" noProof="0"/>
              <a:t>Text</a:t>
            </a:r>
          </a:p>
          <a:p>
            <a:pPr lvl="4"/>
            <a:r>
              <a:rPr lang="en-GB" noProof="0"/>
              <a:t>Text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988" y="4572000"/>
            <a:ext cx="1051466" cy="419546"/>
          </a:xfrm>
          <a:prstGeom prst="rect">
            <a:avLst/>
          </a:prstGeom>
        </p:spPr>
        <p:txBody>
          <a:bodyPr/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81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79" r:id="rId3"/>
    <p:sldLayoutId id="2147483680" r:id="rId4"/>
    <p:sldLayoutId id="2147483681" r:id="rId5"/>
    <p:sldLayoutId id="2147483671" r:id="rId6"/>
    <p:sldLayoutId id="2147483672" r:id="rId7"/>
    <p:sldLayoutId id="2147483670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62" r:id="rId14"/>
    <p:sldLayoutId id="2147483663" r:id="rId15"/>
    <p:sldLayoutId id="2147483664" r:id="rId16"/>
    <p:sldLayoutId id="2147483678" r:id="rId17"/>
  </p:sldLayoutIdLst>
  <p:hf hdr="0"/>
  <p:txStyles>
    <p:titleStyle>
      <a:lvl1pPr marL="0" indent="0" algn="l" defTabSz="685663" rtl="0" eaLnBrk="1" latinLnBrk="0" hangingPunct="1">
        <a:lnSpc>
          <a:spcPct val="100000"/>
        </a:lnSpc>
        <a:spcBef>
          <a:spcPct val="0"/>
        </a:spcBef>
        <a:buNone/>
        <a:tabLst/>
        <a:defRPr sz="3800" b="1" i="0" kern="1200">
          <a:solidFill>
            <a:schemeClr val="tx2"/>
          </a:solidFill>
          <a:latin typeface="+mj-lt"/>
          <a:ea typeface="Open Sans Semibold" panose="020B0306030504020204" pitchFamily="34" charset="0"/>
          <a:cs typeface="Open Sans Semibold" panose="020B0306030504020204" pitchFamily="34" charset="0"/>
        </a:defRPr>
      </a:lvl1pPr>
    </p:titleStyle>
    <p:bodyStyle>
      <a:lvl1pPr marL="134973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1pPr>
      <a:lvl2pPr marL="269946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2pPr>
      <a:lvl3pPr marL="404919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3pPr>
      <a:lvl4pPr marL="539892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4pPr>
      <a:lvl5pPr marL="674865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5pPr>
      <a:lvl6pPr marL="1885573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04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36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067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63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494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26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57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6989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2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5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37" userDrawn="1">
          <p15:clr>
            <a:srgbClr val="F26B43"/>
          </p15:clr>
        </p15:guide>
        <p15:guide id="2" orient="horz" pos="679" userDrawn="1">
          <p15:clr>
            <a:srgbClr val="F26B43"/>
          </p15:clr>
        </p15:guide>
        <p15:guide id="3" orient="horz" pos="2845" userDrawn="1">
          <p15:clr>
            <a:srgbClr val="F26B43"/>
          </p15:clr>
        </p15:guide>
        <p15:guide id="4" pos="4604" userDrawn="1">
          <p15:clr>
            <a:srgbClr val="F26B43"/>
          </p15:clr>
        </p15:guide>
        <p15:guide id="5" pos="5148" userDrawn="1">
          <p15:clr>
            <a:srgbClr val="F26B43"/>
          </p15:clr>
        </p15:guide>
        <p15:guide id="7" pos="2993" userDrawn="1">
          <p15:clr>
            <a:srgbClr val="F26B43"/>
          </p15:clr>
        </p15:guide>
        <p15:guide id="8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gi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ongho.ca/opengl/gl_projectionmatrix.html" TargetMode="External"/><Relationship Id="rId3" Type="http://schemas.openxmlformats.org/officeDocument/2006/relationships/hyperlink" Target="https://fgiesen.wordpress.com/2013/02/17/optimizing-sw-occlusion-culling-index/" TargetMode="External"/><Relationship Id="rId7" Type="http://schemas.openxmlformats.org/officeDocument/2006/relationships/hyperlink" Target="https://paroj.github.io/gltut/Texturing/Tut14%20Interpolation%20Redux.html" TargetMode="External"/><Relationship Id="rId2" Type="http://schemas.openxmlformats.org/officeDocument/2006/relationships/hyperlink" Target="https://www.scratchapixel.com/lessons/3d-basic-rendering/rasterization-practical-implementation/rasterization-practical-implementatio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t7Ztio8cwqM" TargetMode="External"/><Relationship Id="rId5" Type="http://schemas.openxmlformats.org/officeDocument/2006/relationships/hyperlink" Target="https://www.youtube.com/watch?v=uehGqieEbus&amp;list=PLqCJpWy5Fohe8ucwhksiv9hTF5sfid8lA" TargetMode="External"/><Relationship Id="rId4" Type="http://schemas.openxmlformats.org/officeDocument/2006/relationships/hyperlink" Target="https://www.youtube.com/watch?v=PahbNFypubE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A026A-F308-4C77-A6B2-C48A6148EE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Rusterizer</a:t>
            </a:r>
            <a:r>
              <a:rPr lang="en-GB" dirty="0"/>
              <a:t> Masterclass</a:t>
            </a:r>
            <a:br>
              <a:rPr lang="en-GB" dirty="0"/>
            </a:br>
            <a:r>
              <a:rPr lang="en-GB" dirty="0"/>
              <a:t>Going 3d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EF1D12-D82E-432B-ADD0-6E35D1E7E2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Luca Quartesan – quartesan.l@buas.nl – 03-10/02/2021</a:t>
            </a:r>
          </a:p>
        </p:txBody>
      </p:sp>
    </p:spTree>
    <p:extLst>
      <p:ext uri="{BB962C8B-B14F-4D97-AF65-F5344CB8AC3E}">
        <p14:creationId xmlns:p14="http://schemas.microsoft.com/office/powerpoint/2010/main" val="1848404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8B2E1-9FC7-4480-B278-5D71334F1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987" y="18199"/>
            <a:ext cx="7394221" cy="818910"/>
          </a:xfrm>
        </p:spPr>
        <p:txBody>
          <a:bodyPr/>
          <a:lstStyle/>
          <a:p>
            <a:r>
              <a:rPr lang="en-GB" dirty="0"/>
              <a:t>Matrix * Vector (Column Major)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C4963-5E3B-4AF1-B9F0-2BA2BEF570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7002462" cy="476993"/>
          </a:xfrm>
        </p:spPr>
        <p:txBody>
          <a:bodyPr/>
          <a:lstStyle/>
          <a:p>
            <a:r>
              <a:rPr lang="en-GB" dirty="0"/>
              <a:t>M*V ⬅️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55186-2E8C-4FD5-9384-2196B0B43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10</a:t>
            </a:fld>
            <a:endParaRPr lang="en-GB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CDA73FF-4131-4819-BD3F-25103B549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28" y="1764089"/>
            <a:ext cx="7785980" cy="1615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E7C85F-D447-4CEB-B851-D256A1C85375}"/>
              </a:ext>
            </a:extLst>
          </p:cNvPr>
          <p:cNvSpPr txBox="1"/>
          <p:nvPr/>
        </p:nvSpPr>
        <p:spPr>
          <a:xfrm>
            <a:off x="778228" y="3588760"/>
            <a:ext cx="4161031" cy="82117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l"/>
            <a:r>
              <a:rPr lang="en-GB" sz="1600" dirty="0">
                <a:solidFill>
                  <a:srgbClr val="FF0000"/>
                </a:solidFill>
              </a:rPr>
              <a:t>We will stick with column major throughout the lessons</a:t>
            </a:r>
          </a:p>
        </p:txBody>
      </p:sp>
    </p:spTree>
    <p:extLst>
      <p:ext uri="{BB962C8B-B14F-4D97-AF65-F5344CB8AC3E}">
        <p14:creationId xmlns:p14="http://schemas.microsoft.com/office/powerpoint/2010/main" val="3766916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8969E-0756-42D0-BAB8-33FDF602C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2D Transformations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7F8E8-4628-4CA9-85D3-A72D540D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11</a:t>
            </a:fld>
            <a:endParaRPr lang="en-GB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E3DF0EC-8C12-43AB-8D4D-6A208C3F93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05"/>
          <a:stretch/>
        </p:blipFill>
        <p:spPr bwMode="auto">
          <a:xfrm>
            <a:off x="1169987" y="967821"/>
            <a:ext cx="3619296" cy="305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9D7A075-A64A-4AB3-95B1-78A3C67BF4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016" b="287"/>
          <a:stretch/>
        </p:blipFill>
        <p:spPr bwMode="auto">
          <a:xfrm>
            <a:off x="4789283" y="967821"/>
            <a:ext cx="3619297" cy="1529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847E56-11A9-40E9-A22C-D52A6A08D757}"/>
              </a:ext>
            </a:extLst>
          </p:cNvPr>
          <p:cNvSpPr txBox="1"/>
          <p:nvPr/>
        </p:nvSpPr>
        <p:spPr>
          <a:xfrm>
            <a:off x="1083926" y="4069991"/>
            <a:ext cx="457574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https://en.wikipedia.org/wiki/Transformation_matrix</a:t>
            </a:r>
          </a:p>
        </p:txBody>
      </p:sp>
    </p:spTree>
    <p:extLst>
      <p:ext uri="{BB962C8B-B14F-4D97-AF65-F5344CB8AC3E}">
        <p14:creationId xmlns:p14="http://schemas.microsoft.com/office/powerpoint/2010/main" val="3696065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BFC5F-D5B6-49C5-A7A0-6FDE83C39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 Matrix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B01DA-536E-4289-8A48-04FAD18979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541264" cy="3437994"/>
          </a:xfrm>
        </p:spPr>
        <p:txBody>
          <a:bodyPr/>
          <a:lstStyle/>
          <a:p>
            <a:r>
              <a:rPr lang="en-GB" dirty="0"/>
              <a:t>Identity</a:t>
            </a:r>
          </a:p>
          <a:p>
            <a:r>
              <a:rPr lang="en-GB" dirty="0"/>
              <a:t>Invertible</a:t>
            </a:r>
          </a:p>
          <a:p>
            <a:r>
              <a:rPr lang="en-GB" dirty="0"/>
              <a:t>Mat x Inverse = identity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417F3-65F0-459F-BD08-5D171BBED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12</a:t>
            </a:fld>
            <a:endParaRPr lang="en-GB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2E808DF-D25D-4954-8269-68FA0692D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8274" y="1206631"/>
            <a:ext cx="2133600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3E146A90-8D57-412A-95C7-CC8790B26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224" y="2180991"/>
            <a:ext cx="4057650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4F1DE1F9-E6E6-4FA4-870A-FA9B2FA73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999" y="3017238"/>
            <a:ext cx="2809875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703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93550-098E-46C8-8CF4-CD938843A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Concatenate transformations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0ACB2-9B0E-4F53-A525-5659C19ED04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A.k.a. </a:t>
            </a:r>
            <a:r>
              <a:rPr lang="en-GB" b="1" dirty="0"/>
              <a:t>matrix multiplication</a:t>
            </a:r>
          </a:p>
          <a:p>
            <a:r>
              <a:rPr lang="en-GB" dirty="0"/>
              <a:t>We can concatenate transformations using matrix multiplication </a:t>
            </a:r>
          </a:p>
          <a:p>
            <a:r>
              <a:rPr lang="en-GB" dirty="0"/>
              <a:t>But </a:t>
            </a:r>
            <a:r>
              <a:rPr lang="en-GB" b="1" dirty="0"/>
              <a:t>order</a:t>
            </a:r>
            <a:r>
              <a:rPr lang="en-GB" dirty="0"/>
              <a:t> matters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0D34EF-F5BA-4DEC-A519-DF9FF28C9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729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4FEF0-9BD7-4D1A-85CE-AF1087DC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Coordinate Systems/Spaces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E3718-3451-499F-BC63-EFA04CD12E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565359" cy="3437994"/>
          </a:xfrm>
        </p:spPr>
        <p:txBody>
          <a:bodyPr/>
          <a:lstStyle/>
          <a:p>
            <a:r>
              <a:rPr lang="en-GB" dirty="0"/>
              <a:t>During a rasterization pipeline we transform our vertices between </a:t>
            </a:r>
            <a:r>
              <a:rPr lang="en-GB" b="1" dirty="0"/>
              <a:t>different coordinate spaces</a:t>
            </a:r>
          </a:p>
          <a:p>
            <a:r>
              <a:rPr lang="en-GB" dirty="0"/>
              <a:t>Each is accompanied by a </a:t>
            </a:r>
            <a:r>
              <a:rPr lang="en-GB" b="1" dirty="0"/>
              <a:t>matrix</a:t>
            </a:r>
          </a:p>
          <a:p>
            <a:r>
              <a:rPr lang="en-GB" dirty="0"/>
              <a:t>Except for the </a:t>
            </a:r>
            <a:r>
              <a:rPr lang="en-GB" b="1" dirty="0"/>
              <a:t>viewport transformations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1BBD1-E560-4F92-BCAD-334561F4E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14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3C67AE8-1C55-4101-84FD-98D811720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347" y="1077746"/>
            <a:ext cx="3284180" cy="3492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A3F538B-B045-47D1-91D4-8D7A3BCE8351}"/>
              </a:ext>
            </a:extLst>
          </p:cNvPr>
          <p:cNvSpPr txBox="1"/>
          <p:nvPr/>
        </p:nvSpPr>
        <p:spPr>
          <a:xfrm>
            <a:off x="1538365" y="4635669"/>
            <a:ext cx="402298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https://gamemath.com/book/figs/graphics/coordinate_spaces_summary.png</a:t>
            </a:r>
          </a:p>
        </p:txBody>
      </p:sp>
    </p:spTree>
    <p:extLst>
      <p:ext uri="{BB962C8B-B14F-4D97-AF65-F5344CB8AC3E}">
        <p14:creationId xmlns:p14="http://schemas.microsoft.com/office/powerpoint/2010/main" val="1473220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8CF20-6606-4613-B43B-401EE349A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Coordinate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3AD00E-9ACB-4338-BCC8-D9106FAC9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15</a:t>
            </a:fld>
            <a:endParaRPr lang="en-GB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47EDA0D3-582C-42CE-95AC-2A2F0C41B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513" y="1104523"/>
            <a:ext cx="6513401" cy="320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C50990-48D4-48FE-9DDD-797E8977C863}"/>
              </a:ext>
            </a:extLst>
          </p:cNvPr>
          <p:cNvSpPr txBox="1"/>
          <p:nvPr/>
        </p:nvSpPr>
        <p:spPr>
          <a:xfrm>
            <a:off x="1515513" y="4635669"/>
            <a:ext cx="4015857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https://learnopengl.com/Getting-started/Coordinate-Systems</a:t>
            </a:r>
          </a:p>
        </p:txBody>
      </p:sp>
    </p:spTree>
    <p:extLst>
      <p:ext uri="{BB962C8B-B14F-4D97-AF65-F5344CB8AC3E}">
        <p14:creationId xmlns:p14="http://schemas.microsoft.com/office/powerpoint/2010/main" val="1774794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701FF-7ED9-499A-BBD4-E065F86D0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Coordinate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7BEA73-98F3-44F4-A4E9-8741038AC3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2510097" cy="3437994"/>
          </a:xfrm>
        </p:spPr>
        <p:txBody>
          <a:bodyPr/>
          <a:lstStyle/>
          <a:p>
            <a:r>
              <a:rPr lang="en-GB" dirty="0"/>
              <a:t>We are going for RH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E650FC-3E45-4B26-A903-38B02D99A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16</a:t>
            </a:fld>
            <a:endParaRPr lang="en-GB"/>
          </a:p>
        </p:txBody>
      </p:sp>
      <p:pic>
        <p:nvPicPr>
          <p:cNvPr id="18434" name="Picture 2" descr="Left- and right-handed Cartesian coordinates">
            <a:extLst>
              <a:ext uri="{FF2B5EF4-FFF2-40B4-BE49-F238E27FC236}">
                <a16:creationId xmlns:a16="http://schemas.microsoft.com/office/drawing/2014/main" id="{8A9FA6A9-32BF-4EB1-8350-4862FA76A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8865" y="1077746"/>
            <a:ext cx="5118900" cy="338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9533A2-1B9C-4A62-B07F-2721A59C3CA6}"/>
              </a:ext>
            </a:extLst>
          </p:cNvPr>
          <p:cNvSpPr txBox="1"/>
          <p:nvPr/>
        </p:nvSpPr>
        <p:spPr>
          <a:xfrm>
            <a:off x="1721606" y="4649324"/>
            <a:ext cx="457652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https://docs.microsoft.com/en-us/previous-versions/windows/desktop/bb324490(v=vs.85)</a:t>
            </a:r>
          </a:p>
        </p:txBody>
      </p:sp>
    </p:spTree>
    <p:extLst>
      <p:ext uri="{BB962C8B-B14F-4D97-AF65-F5344CB8AC3E}">
        <p14:creationId xmlns:p14="http://schemas.microsoft.com/office/powerpoint/2010/main" val="1180363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088B0-E97D-4279-B5BE-F6603FB4D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Matrix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5EFD6-C27D-443D-AF39-9B886A8CDE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135342" cy="3437994"/>
          </a:xfrm>
        </p:spPr>
        <p:txBody>
          <a:bodyPr/>
          <a:lstStyle/>
          <a:p>
            <a:r>
              <a:rPr lang="en-GB" dirty="0"/>
              <a:t>We transform an object from “local” to “World” space</a:t>
            </a:r>
          </a:p>
          <a:p>
            <a:r>
              <a:rPr lang="en-GB" dirty="0"/>
              <a:t>Consists in 3 matrices:</a:t>
            </a:r>
          </a:p>
          <a:p>
            <a:pPr lvl="1"/>
            <a:r>
              <a:rPr lang="en-GB" dirty="0"/>
              <a:t>Scale</a:t>
            </a:r>
          </a:p>
          <a:p>
            <a:pPr lvl="1"/>
            <a:r>
              <a:rPr lang="en-GB" dirty="0"/>
              <a:t>Rotation </a:t>
            </a:r>
          </a:p>
          <a:p>
            <a:pPr lvl="1"/>
            <a:r>
              <a:rPr lang="en-GB" dirty="0"/>
              <a:t>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09B7D8-597D-475C-857A-D296E6F0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17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F25B41-892C-4E50-96C6-BA0D8924F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3972" y="970055"/>
            <a:ext cx="3730028" cy="1235385"/>
          </a:xfrm>
          <a:prstGeom prst="rect">
            <a:avLst/>
          </a:prstGeom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68EED12-7C2E-4EC1-8675-6447102A9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714" y="2704698"/>
            <a:ext cx="2305050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215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99333-0F33-40CB-A452-BC2AD98B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Matrix </a:t>
            </a:r>
            <a:r>
              <a:rPr lang="en-GB" sz="2400" dirty="0"/>
              <a:t>(Row)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25FF66-A431-4056-991A-5A3DFF828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18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016E5-93D9-49DE-BC84-DC27E72CA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664" y="967771"/>
            <a:ext cx="4781107" cy="348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480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99333-0F33-40CB-A452-BC2AD98B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Matrix </a:t>
            </a:r>
            <a:r>
              <a:rPr lang="en-GB" sz="2400" dirty="0"/>
              <a:t>(column)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25FF66-A431-4056-991A-5A3DFF828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F4A358-2FAE-4536-A87F-2D8FDD62F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252" y="1025279"/>
            <a:ext cx="5151932" cy="337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57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48FD4-2A3D-46A6-A10F-5106BD6DC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v0.2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F33EE-CD01-4D00-B5DD-8AA3EE7BCA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b="1" dirty="0"/>
              <a:t>Features</a:t>
            </a:r>
            <a:r>
              <a:rPr lang="en-GB" dirty="0"/>
              <a:t> that we are </a:t>
            </a:r>
            <a:r>
              <a:rPr lang="en-GB" b="1" dirty="0"/>
              <a:t>not going to implement </a:t>
            </a:r>
            <a:r>
              <a:rPr lang="en-GB" dirty="0"/>
              <a:t>are marked with 🚩</a:t>
            </a:r>
          </a:p>
          <a:p>
            <a:r>
              <a:rPr lang="en-GB" dirty="0"/>
              <a:t>🚩are left behind so </a:t>
            </a:r>
            <a:r>
              <a:rPr lang="en-GB" b="1" dirty="0"/>
              <a:t>you can expand </a:t>
            </a:r>
            <a:r>
              <a:rPr lang="en-GB" dirty="0"/>
              <a:t>on what we see during the lectures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1B83-3BE8-4BD5-A4A0-BC909C5F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164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99333-0F33-40CB-A452-BC2AD98B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Matrix </a:t>
            </a:r>
            <a:r>
              <a:rPr lang="en-GB" sz="2400" dirty="0"/>
              <a:t>(column)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25FF66-A431-4056-991A-5A3DFF828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20</a:t>
            </a:fld>
            <a:endParaRPr lang="en-GB"/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5FEE5C60-D7E5-4063-82C6-2D5D9BC31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005" y="2029340"/>
            <a:ext cx="7647573" cy="2435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173C6A1-6BE0-433A-866E-C0749717A3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7394590" cy="818910"/>
          </a:xfrm>
        </p:spPr>
        <p:txBody>
          <a:bodyPr/>
          <a:lstStyle/>
          <a:p>
            <a:r>
              <a:rPr lang="en-GB" dirty="0"/>
              <a:t>If we are describing a point w=1 👉 Translation</a:t>
            </a:r>
          </a:p>
          <a:p>
            <a:r>
              <a:rPr lang="en-GB" dirty="0"/>
              <a:t>If we are considering a vector w=0 ⛔ Translation</a:t>
            </a:r>
          </a:p>
        </p:txBody>
      </p:sp>
    </p:spTree>
    <p:extLst>
      <p:ext uri="{BB962C8B-B14F-4D97-AF65-F5344CB8AC3E}">
        <p14:creationId xmlns:p14="http://schemas.microsoft.com/office/powerpoint/2010/main" val="2965466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BDA6-D45C-45D2-88AD-462185B00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Camera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E74F4-A74C-4EE8-858E-D1EE85871F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271145" cy="3437994"/>
          </a:xfrm>
        </p:spPr>
        <p:txBody>
          <a:bodyPr/>
          <a:lstStyle/>
          <a:p>
            <a:r>
              <a:rPr lang="en-GB" dirty="0"/>
              <a:t>Finally introduce the concept of camera</a:t>
            </a:r>
          </a:p>
          <a:p>
            <a:r>
              <a:rPr lang="en-GB" dirty="0"/>
              <a:t>Consists in 2 operations:</a:t>
            </a:r>
          </a:p>
          <a:p>
            <a:pPr lvl="1"/>
            <a:r>
              <a:rPr lang="en-GB" dirty="0"/>
              <a:t>View </a:t>
            </a:r>
          </a:p>
          <a:p>
            <a:pPr lvl="1"/>
            <a:r>
              <a:rPr lang="en-GB" dirty="0"/>
              <a:t>Projection/Clip</a:t>
            </a:r>
          </a:p>
          <a:p>
            <a:r>
              <a:rPr lang="en-GB" dirty="0"/>
              <a:t>View and projection are done through matrices</a:t>
            </a:r>
          </a:p>
          <a:p>
            <a:r>
              <a:rPr lang="en-GB" dirty="0"/>
              <a:t>Different between RH or LH👈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493C1A-0D83-46FC-AF11-2EAF672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21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E7DD63-7A29-4158-BF9C-485BAE45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0236" y="1519967"/>
            <a:ext cx="3533764" cy="255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6352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79D67-B352-4C13-807F-872E83F5D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View Matrix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44590-613E-4D60-BC46-10EEB1E256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Brings the whole scene from the perspective of a camera:</a:t>
            </a:r>
          </a:p>
          <a:p>
            <a:pPr lvl="1"/>
            <a:r>
              <a:rPr lang="en-GB" dirty="0"/>
              <a:t>Camera is at the centre of the “world” </a:t>
            </a:r>
          </a:p>
          <a:p>
            <a:pPr lvl="1"/>
            <a:r>
              <a:rPr lang="en-GB" dirty="0"/>
              <a:t>World from camera point of view</a:t>
            </a:r>
          </a:p>
          <a:p>
            <a:r>
              <a:rPr lang="en-GB" dirty="0"/>
              <a:t>Usually calculated using the a </a:t>
            </a:r>
            <a:r>
              <a:rPr lang="en-GB" dirty="0" err="1"/>
              <a:t>LookAt</a:t>
            </a:r>
            <a:r>
              <a:rPr lang="en-GB" dirty="0"/>
              <a:t> matrix</a:t>
            </a:r>
          </a:p>
          <a:p>
            <a:pPr lvl="1"/>
            <a:r>
              <a:rPr lang="en-GB" dirty="0"/>
              <a:t>Position,</a:t>
            </a:r>
          </a:p>
          <a:p>
            <a:pPr lvl="1"/>
            <a:r>
              <a:rPr lang="en-GB" dirty="0"/>
              <a:t>Forward Direction</a:t>
            </a:r>
          </a:p>
          <a:p>
            <a:pPr lvl="1"/>
            <a:r>
              <a:rPr lang="en-GB" dirty="0"/>
              <a:t>Up Direction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3486CB-3E50-4C08-9D7B-2A6E8E757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0069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CEAD-6E61-458A-A5D3-7412FE591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Projection Matrix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12F73-0E24-47D7-9BC7-72785F8A71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4577963" cy="3437994"/>
          </a:xfrm>
        </p:spPr>
        <p:txBody>
          <a:bodyPr/>
          <a:lstStyle/>
          <a:p>
            <a:r>
              <a:rPr lang="en-GB" dirty="0"/>
              <a:t>The goal is to map view volume to a unit cube</a:t>
            </a:r>
          </a:p>
          <a:p>
            <a:r>
              <a:rPr lang="en-GB" dirty="0"/>
              <a:t>Either:</a:t>
            </a:r>
          </a:p>
          <a:p>
            <a:pPr lvl="1"/>
            <a:r>
              <a:rPr lang="en-GB" dirty="0"/>
              <a:t>Orthographic: rectangular parallelepiped</a:t>
            </a:r>
          </a:p>
          <a:p>
            <a:pPr lvl="1"/>
            <a:r>
              <a:rPr lang="en-GB" dirty="0"/>
              <a:t>Perspective: Frustum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995A0A-3D4B-46CC-BCAB-3ECE053CF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23</a:t>
            </a:fld>
            <a:endParaRPr lang="en-GB"/>
          </a:p>
        </p:txBody>
      </p:sp>
      <p:pic>
        <p:nvPicPr>
          <p:cNvPr id="15364" name="Picture 4">
            <a:extLst>
              <a:ext uri="{FF2B5EF4-FFF2-40B4-BE49-F238E27FC236}">
                <a16:creationId xmlns:a16="http://schemas.microsoft.com/office/drawing/2014/main" id="{FB90F810-A857-4742-93B0-F12386875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489" y="2768264"/>
            <a:ext cx="3329512" cy="1765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C6836E1-2286-41E8-94EC-7DF46F36E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489" y="0"/>
            <a:ext cx="3329511" cy="2646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27294C-A3DF-4666-B2C4-FB646D9F1189}"/>
              </a:ext>
            </a:extLst>
          </p:cNvPr>
          <p:cNvSpPr txBox="1"/>
          <p:nvPr/>
        </p:nvSpPr>
        <p:spPr>
          <a:xfrm>
            <a:off x="1455920" y="4669164"/>
            <a:ext cx="3910559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https://gdbooks.gitbooks.io/3dcollisions/content/Chapter6/frustum.html</a:t>
            </a:r>
          </a:p>
        </p:txBody>
      </p:sp>
    </p:spTree>
    <p:extLst>
      <p:ext uri="{BB962C8B-B14F-4D97-AF65-F5344CB8AC3E}">
        <p14:creationId xmlns:p14="http://schemas.microsoft.com/office/powerpoint/2010/main" val="3880803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CEAD-6E61-458A-A5D3-7412FE591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 Projection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12F73-0E24-47D7-9BC7-72785F8A71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The goal is to map the frustum to a unit cube</a:t>
            </a:r>
          </a:p>
          <a:p>
            <a:pPr marL="134973" lvl="1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995A0A-3D4B-46CC-BCAB-3ECE053CF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24</a:t>
            </a:fld>
            <a:endParaRPr lang="en-GB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F9822CED-D580-4FDB-9D17-9BCC0F3A5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2640" y="1738831"/>
            <a:ext cx="5777155" cy="2750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77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EB5F4-C737-4696-AAE0-B9C4CAA3B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 Projection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68B1A-7733-49F3-8C26-D6A6B09B44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Since our viewing frustum is symmetric in x and 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F9CE4-8AA1-4A4B-B63D-A9DB5DFE8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25</a:t>
            </a:fld>
            <a:endParaRPr lang="en-GB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9A3DF4FE-686E-44B4-8A8A-32D170B0B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116" y="1716376"/>
            <a:ext cx="5571768" cy="2731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693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A875A-1EA4-4D99-A45D-37A7E85C1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 projection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C9106-D317-48FA-8F19-9EBDA67262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Let’s multiply our vector for the matrix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AB1B5-B67D-4146-A1D7-007C93C9E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26</a:t>
            </a:fld>
            <a:endParaRPr lang="en-GB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75AD13BF-E70F-40C3-AD1D-159BC6A61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1910282"/>
            <a:ext cx="7483291" cy="242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7847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A875A-1EA4-4D99-A45D-37A7E85C1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 projection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C9106-D317-48FA-8F19-9EBDA67262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7067107" cy="915946"/>
          </a:xfrm>
        </p:spPr>
        <p:txBody>
          <a:bodyPr/>
          <a:lstStyle/>
          <a:p>
            <a:r>
              <a:rPr lang="en-GB" dirty="0"/>
              <a:t>🥸</a:t>
            </a:r>
            <a:r>
              <a:rPr lang="en-GB" dirty="0">
                <a:solidFill>
                  <a:srgbClr val="FF0000"/>
                </a:solidFill>
              </a:rPr>
              <a:t>clip space w</a:t>
            </a:r>
            <a:r>
              <a:rPr lang="en-GB" dirty="0"/>
              <a:t> = </a:t>
            </a:r>
            <a:r>
              <a:rPr lang="en-GB" dirty="0">
                <a:solidFill>
                  <a:schemeClr val="accent4"/>
                </a:solidFill>
              </a:rPr>
              <a:t>view z </a:t>
            </a:r>
            <a:r>
              <a:rPr lang="en-GB" dirty="0"/>
              <a:t>(and a – because of rh coordinates system)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AB1B5-B67D-4146-A1D7-007C93C9E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27</a:t>
            </a:fld>
            <a:endParaRPr lang="en-GB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083713A0-F1DA-48CA-B71C-5EDAD6711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503" y="2061146"/>
            <a:ext cx="4562994" cy="2364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5D16BC-53D4-42CC-95D9-CA18F0E471F2}"/>
              </a:ext>
            </a:extLst>
          </p:cNvPr>
          <p:cNvSpPr/>
          <p:nvPr/>
        </p:nvSpPr>
        <p:spPr>
          <a:xfrm>
            <a:off x="3835516" y="3874957"/>
            <a:ext cx="1671403" cy="6777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3757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66A9-4566-48D0-B2D0-256AF59B1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Putting it all together MVP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4C80A-989E-4CD9-95DF-2D426FA726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We can concatenate these 3 operations in a single matrix: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94AEA-55A8-407B-B56A-2FE460429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28</a:t>
            </a:fld>
            <a:endParaRPr lang="en-GB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23309D64-7999-4169-A1E0-543EAEB0F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550" y="2347913"/>
            <a:ext cx="2628900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192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8083-ACF5-4A42-91A8-B7633F981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Clip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7361C4-20BA-4F27-8D84-7B181CF7F1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275782" cy="3437994"/>
          </a:xfrm>
        </p:spPr>
        <p:txBody>
          <a:bodyPr/>
          <a:lstStyle/>
          <a:p>
            <a:r>
              <a:rPr lang="en-GB" dirty="0"/>
              <a:t>Projection matrix</a:t>
            </a:r>
          </a:p>
          <a:p>
            <a:r>
              <a:rPr lang="en-GB" dirty="0"/>
              <a:t>clip coordinate system is a homogeneous coordinate system</a:t>
            </a:r>
          </a:p>
          <a:p>
            <a:r>
              <a:rPr lang="en-GB" i="1" dirty="0"/>
              <a:t>the name comes from the fact that we do clipping in this space.. more on that the next episode</a:t>
            </a:r>
          </a:p>
          <a:p>
            <a:r>
              <a:rPr lang="en-GB" i="1" dirty="0"/>
              <a:t>Projects the frustum into a volume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C6C72-8497-4980-A893-C4EAB8166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29</a:t>
            </a:fld>
            <a:endParaRPr lang="en-GB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73BEB649-F7D5-40B4-9934-838A1EA8D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189" y="2408222"/>
            <a:ext cx="1904983" cy="199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33DF0B3E-ABFD-4937-857C-F37438BD3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8296" y="120756"/>
            <a:ext cx="3146876" cy="1668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466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950E-5336-4F65-AD3A-5E908416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BF272-1B5A-4930-A180-5A72C77A95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469610" cy="3437994"/>
          </a:xfrm>
        </p:spPr>
        <p:txBody>
          <a:bodyPr/>
          <a:lstStyle/>
          <a:p>
            <a:r>
              <a:rPr lang="en-GB" dirty="0"/>
              <a:t>Last Episode</a:t>
            </a:r>
          </a:p>
          <a:p>
            <a:r>
              <a:rPr lang="en-GB" dirty="0"/>
              <a:t>3D Transformations</a:t>
            </a:r>
          </a:p>
          <a:p>
            <a:r>
              <a:rPr lang="en-GB" dirty="0"/>
              <a:t>Camera</a:t>
            </a:r>
          </a:p>
          <a:p>
            <a:r>
              <a:rPr lang="en-GB" dirty="0"/>
              <a:t>Viewport Transformations</a:t>
            </a:r>
          </a:p>
          <a:p>
            <a:r>
              <a:rPr lang="en-GB" dirty="0"/>
              <a:t>Rotating Cube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7BC61-F794-4534-A474-A96B7630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5" name="FFrl5QKXT3">
            <a:hlinkClick r:id="" action="ppaction://media"/>
            <a:extLst>
              <a:ext uri="{FF2B5EF4-FFF2-40B4-BE49-F238E27FC236}">
                <a16:creationId xmlns:a16="http://schemas.microsoft.com/office/drawing/2014/main" id="{7591A714-8A24-4412-BEBA-B4AFF83446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98407" y="943124"/>
            <a:ext cx="2946541" cy="312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24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4D7A8-B426-4480-BC0A-0231ABFF3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Viewport Transformations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35293-E0F9-48E2-BCDB-92266641DF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152009" cy="3437994"/>
          </a:xfrm>
        </p:spPr>
        <p:txBody>
          <a:bodyPr/>
          <a:lstStyle/>
          <a:p>
            <a:r>
              <a:rPr lang="en-GB" dirty="0"/>
              <a:t>Perspective/homogenous divide</a:t>
            </a:r>
          </a:p>
          <a:p>
            <a:r>
              <a:rPr lang="en-GB" dirty="0"/>
              <a:t>Map to viewport/window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1542D-0DC3-43A7-AF7D-AF70AEF3A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30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64A4CD-A473-4515-A881-F2A2F7424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997" y="1077746"/>
            <a:ext cx="3758629" cy="313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0835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4D7A8-B426-4480-BC0A-0231ABFF3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 Divide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35293-E0F9-48E2-BCDB-92266641DF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574933" cy="3437994"/>
          </a:xfrm>
        </p:spPr>
        <p:txBody>
          <a:bodyPr/>
          <a:lstStyle/>
          <a:p>
            <a:r>
              <a:rPr lang="en-GB" dirty="0"/>
              <a:t>Normalizes Clip space by dividing for w (= z in view space)</a:t>
            </a:r>
          </a:p>
          <a:p>
            <a:r>
              <a:rPr lang="en-GB" dirty="0"/>
              <a:t>W normalizes this values based on the view frustum</a:t>
            </a:r>
          </a:p>
          <a:p>
            <a:r>
              <a:rPr lang="en-GB" dirty="0"/>
              <a:t>Resulting in </a:t>
            </a:r>
            <a:r>
              <a:rPr lang="en-GB" b="1" dirty="0"/>
              <a:t>Normalized device coordinates (NDC)</a:t>
            </a:r>
          </a:p>
          <a:p>
            <a:r>
              <a:rPr lang="en-GB" dirty="0"/>
              <a:t>Also called perspective/homogenous divide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1542D-0DC3-43A7-AF7D-AF70AEF3A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31</a:t>
            </a:fld>
            <a:endParaRPr lang="en-GB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B18D10A7-2BEE-4483-9E4E-642B87EFF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1069" y="0"/>
            <a:ext cx="3146876" cy="1668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83196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2125F-70F3-45A4-A8C5-F4982D2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Map to viewport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1EFF6-A613-453F-A9AA-30606A4661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Simply maps from [-1, 1] to viewport size</a:t>
            </a:r>
          </a:p>
          <a:p>
            <a:r>
              <a:rPr lang="en-GB" dirty="0"/>
              <a:t>Remember that the y on the window is inverted!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B11CE4-28D3-43FA-9C91-FFD95899F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9257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59C4F-C984-43EB-8506-571F76994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Rotating quad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036B4B-B619-4850-BC3F-893D3BA8C1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What is going 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C4C94-F931-4B53-9763-61F2DF039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33</a:t>
            </a:fld>
            <a:endParaRPr lang="en-GB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FB90A530-F23C-4C79-84D7-0AC62AB01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615" y="244827"/>
            <a:ext cx="3800531" cy="402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4385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FD9D-A5E9-4D4C-8ECB-C21B4FDBD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 correction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1592D-4E85-46FD-84B1-EB2E39944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Affine mapping: </a:t>
            </a:r>
          </a:p>
          <a:p>
            <a:pPr lvl="1"/>
            <a:r>
              <a:rPr lang="en-GB" dirty="0"/>
              <a:t>Does not take depth into account</a:t>
            </a:r>
          </a:p>
          <a:p>
            <a:r>
              <a:rPr lang="en-GB" dirty="0"/>
              <a:t>Perspective correct mapping:</a:t>
            </a:r>
          </a:p>
          <a:p>
            <a:pPr lvl="1"/>
            <a:r>
              <a:rPr lang="en-GB" dirty="0"/>
              <a:t>Take depth into account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B60F1-03D1-43DE-9FE9-342E5EC42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08495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04B21-7917-4965-A296-E902C684B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Affine Mapping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922B7-7782-4535-9597-3CD0D09B2C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026701" cy="3437994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b="1" dirty="0"/>
              <a:t>problem</a:t>
            </a:r>
            <a:r>
              <a:rPr lang="en-GB" dirty="0"/>
              <a:t> is that we are </a:t>
            </a:r>
            <a:r>
              <a:rPr lang="en-GB" b="1" dirty="0"/>
              <a:t>interpolating</a:t>
            </a:r>
            <a:r>
              <a:rPr lang="en-GB" dirty="0"/>
              <a:t> the texture values in </a:t>
            </a:r>
            <a:r>
              <a:rPr lang="en-GB" b="1" dirty="0"/>
              <a:t>screen space </a:t>
            </a:r>
            <a:r>
              <a:rPr lang="en-GB" dirty="0"/>
              <a:t>instead of </a:t>
            </a:r>
            <a:r>
              <a:rPr lang="en-GB" b="1" dirty="0"/>
              <a:t>3D</a:t>
            </a:r>
            <a:r>
              <a:rPr lang="en-GB" dirty="0"/>
              <a:t>, therefore </a:t>
            </a:r>
            <a:r>
              <a:rPr lang="en-GB" b="1" dirty="0"/>
              <a:t>discarding depth</a:t>
            </a:r>
            <a:r>
              <a:rPr lang="en-GB" dirty="0"/>
              <a:t> information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1AEC60-1225-4157-A454-914D76FB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35</a:t>
            </a:fld>
            <a:endParaRPr lang="en-GB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1AE106BA-05B5-4F7E-8692-4657A56C0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989" y="917800"/>
            <a:ext cx="3395049" cy="359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164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E498B-7722-42AA-844E-BD2BEC236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 correction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20F45A-678A-4C45-870F-C71C348411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6167697" cy="3437994"/>
          </a:xfrm>
        </p:spPr>
        <p:txBody>
          <a:bodyPr/>
          <a:lstStyle/>
          <a:p>
            <a:r>
              <a:rPr lang="en-GB" dirty="0"/>
              <a:t>When we </a:t>
            </a:r>
            <a:r>
              <a:rPr lang="en-GB" b="1" dirty="0"/>
              <a:t>interpolate</a:t>
            </a:r>
            <a:r>
              <a:rPr lang="en-GB" dirty="0"/>
              <a:t> our parameter</a:t>
            </a:r>
          </a:p>
          <a:p>
            <a:r>
              <a:rPr lang="en-GB" dirty="0"/>
              <a:t>we </a:t>
            </a:r>
            <a:r>
              <a:rPr lang="en-GB" dirty="0">
                <a:solidFill>
                  <a:srgbClr val="FF0000"/>
                </a:solidFill>
              </a:rPr>
              <a:t>divide-first-then-interpolate➡️</a:t>
            </a:r>
            <a:r>
              <a:rPr lang="en-GB" dirty="0"/>
              <a:t>, since we are past NDC (we divided by w)</a:t>
            </a:r>
          </a:p>
          <a:p>
            <a:pPr lvl="1"/>
            <a:r>
              <a:rPr lang="en-GB" dirty="0"/>
              <a:t>projection </a:t>
            </a:r>
            <a:r>
              <a:rPr lang="en-GB" dirty="0">
                <a:solidFill>
                  <a:srgbClr val="FF0000"/>
                </a:solidFill>
              </a:rPr>
              <a:t>➡️</a:t>
            </a:r>
            <a:r>
              <a:rPr lang="en-GB" dirty="0"/>
              <a:t> Interpolation</a:t>
            </a:r>
          </a:p>
          <a:p>
            <a:r>
              <a:rPr lang="en-GB" dirty="0"/>
              <a:t>what would have been the parameter </a:t>
            </a:r>
            <a:r>
              <a:rPr lang="el-GR" dirty="0"/>
              <a:t>β</a:t>
            </a:r>
            <a:r>
              <a:rPr lang="en-GB" dirty="0"/>
              <a:t> if we had </a:t>
            </a:r>
            <a:r>
              <a:rPr lang="en-GB" dirty="0">
                <a:solidFill>
                  <a:srgbClr val="FF0000"/>
                </a:solidFill>
              </a:rPr>
              <a:t>interpolate-first-then-divide ⬅️</a:t>
            </a:r>
            <a:endParaRPr lang="en-GB" dirty="0"/>
          </a:p>
          <a:p>
            <a:pPr lvl="1"/>
            <a:r>
              <a:rPr lang="en-GB" dirty="0"/>
              <a:t>Interpolation </a:t>
            </a:r>
            <a:r>
              <a:rPr lang="en-GB" dirty="0">
                <a:solidFill>
                  <a:srgbClr val="FF0000"/>
                </a:solidFill>
              </a:rPr>
              <a:t>➡️</a:t>
            </a:r>
            <a:r>
              <a:rPr lang="en-GB" dirty="0"/>
              <a:t> projection</a:t>
            </a:r>
          </a:p>
          <a:p>
            <a:pPr lvl="1"/>
            <a:r>
              <a:rPr lang="en-GB" dirty="0"/>
              <a:t>We want to interpolate in </a:t>
            </a:r>
            <a:r>
              <a:rPr lang="en-GB" dirty="0">
                <a:solidFill>
                  <a:srgbClr val="FF0000"/>
                </a:solidFill>
              </a:rPr>
              <a:t>3D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B5BEA-17EE-4323-B4A0-06E557C5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1226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2F21-B93B-4C99-AEC8-603538CF0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 correction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65D1E-65EE-4FB0-AFD2-08770B6DD8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365723" cy="3437994"/>
          </a:xfrm>
        </p:spPr>
        <p:txBody>
          <a:bodyPr/>
          <a:lstStyle/>
          <a:p>
            <a:r>
              <a:rPr lang="en-GB" dirty="0"/>
              <a:t>We need to take also the difference in depth (z)</a:t>
            </a:r>
          </a:p>
          <a:p>
            <a:r>
              <a:rPr lang="en-GB" dirty="0"/>
              <a:t>We can use view z (🥸)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8D7115-5951-4B60-AE93-884881AED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37</a:t>
            </a:fld>
            <a:endParaRPr lang="en-GB"/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00652C92-4D5A-4344-A962-8D6520D47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552" y="0"/>
            <a:ext cx="2507448" cy="4496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72B80A-C3FC-4B62-AE58-C800FC2B3A41}"/>
              </a:ext>
            </a:extLst>
          </p:cNvPr>
          <p:cNvSpPr txBox="1"/>
          <p:nvPr/>
        </p:nvSpPr>
        <p:spPr>
          <a:xfrm>
            <a:off x="1463804" y="4287186"/>
            <a:ext cx="40001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https://www.scratchapixel.com/lessons/3d-basic-rendering/rasterization-practical-implementation/perspective-correct-interpolation-vertex-attributes</a:t>
            </a:r>
          </a:p>
        </p:txBody>
      </p:sp>
    </p:spTree>
    <p:extLst>
      <p:ext uri="{BB962C8B-B14F-4D97-AF65-F5344CB8AC3E}">
        <p14:creationId xmlns:p14="http://schemas.microsoft.com/office/powerpoint/2010/main" val="31741027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2F21-B93B-4C99-AEC8-603538CF0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 correction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65D1E-65EE-4FB0-AFD2-08770B6DD8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365723" cy="3437994"/>
          </a:xfrm>
        </p:spPr>
        <p:txBody>
          <a:bodyPr/>
          <a:lstStyle/>
          <a:p>
            <a:r>
              <a:rPr lang="en-GB" dirty="0"/>
              <a:t>Divide attributes by their z (reciprocals)</a:t>
            </a:r>
          </a:p>
          <a:p>
            <a:r>
              <a:rPr lang="en-GB" dirty="0"/>
              <a:t>Then interpolate the attributes and z</a:t>
            </a:r>
          </a:p>
          <a:p>
            <a:r>
              <a:rPr lang="en-GB" dirty="0"/>
              <a:t>Multiply attribute by interpolated z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8D7115-5951-4B60-AE93-884881AED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38</a:t>
            </a:fld>
            <a:endParaRPr lang="en-GB"/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00652C92-4D5A-4344-A962-8D6520D47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552" y="0"/>
            <a:ext cx="2507448" cy="4496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72B80A-C3FC-4B62-AE58-C800FC2B3A41}"/>
              </a:ext>
            </a:extLst>
          </p:cNvPr>
          <p:cNvSpPr txBox="1"/>
          <p:nvPr/>
        </p:nvSpPr>
        <p:spPr>
          <a:xfrm>
            <a:off x="1463804" y="4287186"/>
            <a:ext cx="40001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https://www.scratchapixel.com/lessons/3d-basic-rendering/rasterization-practical-implementation/perspective-correct-interpolation-vertex-attributes</a:t>
            </a:r>
          </a:p>
        </p:txBody>
      </p:sp>
    </p:spTree>
    <p:extLst>
      <p:ext uri="{BB962C8B-B14F-4D97-AF65-F5344CB8AC3E}">
        <p14:creationId xmlns:p14="http://schemas.microsoft.com/office/powerpoint/2010/main" val="35936468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89B66-1F43-4AF0-BCF6-62706501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Adjusting the depth buffer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34EBA-FD09-4360-A629-F37CDFB6DC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3881846" cy="3437994"/>
          </a:xfrm>
        </p:spPr>
        <p:txBody>
          <a:bodyPr/>
          <a:lstStyle/>
          <a:p>
            <a:r>
              <a:rPr lang="en-GB" dirty="0"/>
              <a:t>Also the depth requires “perspective correction”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44B3E1-489D-4B8F-8CCB-C28E693CE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39</a:t>
            </a:fld>
            <a:endParaRPr lang="en-GB"/>
          </a:p>
        </p:txBody>
      </p:sp>
      <p:pic>
        <p:nvPicPr>
          <p:cNvPr id="6" name="Picture 5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A2684716-BE96-4D7A-B522-B16091AC0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717" y="887877"/>
            <a:ext cx="3561550" cy="377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09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Episode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9" y="1077746"/>
            <a:ext cx="4794944" cy="3437994"/>
          </a:xfrm>
        </p:spPr>
        <p:txBody>
          <a:bodyPr/>
          <a:lstStyle/>
          <a:p>
            <a:r>
              <a:rPr lang="en-GB" sz="1800" b="1" dirty="0"/>
              <a:t>Vertex</a:t>
            </a:r>
            <a:r>
              <a:rPr lang="en-GB" sz="1800" dirty="0"/>
              <a:t> </a:t>
            </a:r>
            <a:r>
              <a:rPr lang="en-GB" sz="1800" b="1" dirty="0"/>
              <a:t>attributes</a:t>
            </a:r>
            <a:r>
              <a:rPr lang="en-GB" sz="1800" dirty="0"/>
              <a:t> describe position and other </a:t>
            </a:r>
            <a:r>
              <a:rPr lang="en-GB" sz="1800" b="1" dirty="0"/>
              <a:t>surface parameters</a:t>
            </a:r>
          </a:p>
          <a:p>
            <a:r>
              <a:rPr lang="en-GB" sz="1800" dirty="0"/>
              <a:t>We can map </a:t>
            </a:r>
            <a:r>
              <a:rPr lang="en-GB" sz="1800" b="1" dirty="0"/>
              <a:t>textures</a:t>
            </a:r>
            <a:r>
              <a:rPr lang="en-GB" sz="1800" dirty="0"/>
              <a:t> to surfaces</a:t>
            </a:r>
          </a:p>
          <a:p>
            <a:r>
              <a:rPr lang="en-GB" sz="1800" dirty="0"/>
              <a:t>When rasterizing a surface we </a:t>
            </a:r>
            <a:r>
              <a:rPr lang="en-GB" sz="1800" b="1" dirty="0"/>
              <a:t>interpolate the vertex attributes</a:t>
            </a:r>
          </a:p>
          <a:p>
            <a:r>
              <a:rPr lang="en-GB" sz="1800" dirty="0"/>
              <a:t>We can do this with barycentric coordinates</a:t>
            </a:r>
          </a:p>
          <a:p>
            <a:r>
              <a:rPr lang="en-GB" sz="1800" b="1" dirty="0"/>
              <a:t>Barycentric coordinates </a:t>
            </a:r>
            <a:r>
              <a:rPr lang="en-GB" sz="1800" dirty="0"/>
              <a:t>⚖️ </a:t>
            </a:r>
            <a:r>
              <a:rPr lang="en-GB" sz="1800" b="1" dirty="0"/>
              <a:t>weights</a:t>
            </a:r>
            <a:r>
              <a:rPr lang="en-GB" sz="1800" dirty="0"/>
              <a:t> </a:t>
            </a:r>
          </a:p>
          <a:p>
            <a:pPr lvl="1"/>
            <a:r>
              <a:rPr lang="en-GB" sz="1800" dirty="0"/>
              <a:t>how </a:t>
            </a:r>
            <a:r>
              <a:rPr lang="en-GB" sz="1800" b="1" dirty="0"/>
              <a:t>close</a:t>
            </a:r>
            <a:r>
              <a:rPr lang="en-GB" sz="1800" dirty="0"/>
              <a:t> we are to a vertex</a:t>
            </a:r>
          </a:p>
          <a:p>
            <a:pPr lvl="1"/>
            <a:r>
              <a:rPr lang="en-GB" sz="1800" dirty="0"/>
              <a:t>how much a that vertex </a:t>
            </a:r>
            <a:r>
              <a:rPr lang="en-GB" sz="1800" b="1" dirty="0"/>
              <a:t>contributes</a:t>
            </a:r>
          </a:p>
          <a:p>
            <a:r>
              <a:rPr lang="en-GB" sz="1800" dirty="0"/>
              <a:t>Let’s have a look at testing in rust first </a:t>
            </a:r>
            <a:r>
              <a:rPr lang="en-GB" sz="1800" dirty="0">
                <a:sym typeface="Wingdings" panose="05000000000000000000" pitchFamily="2" charset="2"/>
              </a:rPr>
              <a:t></a:t>
            </a:r>
            <a:endParaRPr lang="en-GB" sz="1800" dirty="0"/>
          </a:p>
          <a:p>
            <a:endParaRPr lang="en-GB" sz="1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8" name="Picture 7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D175F982-7F91-4F89-BE12-ACA96B2E2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224" y="1191718"/>
            <a:ext cx="3006776" cy="318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642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89B66-1F43-4AF0-BCF6-62706501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Adjusting the depth buffer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44B3E1-489D-4B8F-8CCB-C28E693CE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40</a:t>
            </a:fld>
            <a:endParaRPr lang="en-GB"/>
          </a:p>
        </p:txBody>
      </p:sp>
      <p:pic>
        <p:nvPicPr>
          <p:cNvPr id="9" name="Picture 8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AF956B43-879B-4A18-B452-DA071CC7F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060" y="914400"/>
            <a:ext cx="3433880" cy="363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1395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C4D8A-72E2-4481-A35A-CF0659E6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Rotating Cube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EA5AF-B25C-4442-8E39-527917586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Concatenating “model” matrices to parent objects together</a:t>
            </a:r>
          </a:p>
          <a:p>
            <a:r>
              <a:rPr lang="en-GB" dirty="0"/>
              <a:t>Let’s have a parent transform a 6 children to make a cube from our quad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7372A3-CAEA-404B-9EAE-ED0688858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94401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4D7A8-B426-4480-BC0A-0231ABFF3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Rotating Cube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1542D-0DC3-43A7-AF7D-AF70AEF3A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42</a:t>
            </a:fld>
            <a:endParaRPr lang="en-GB"/>
          </a:p>
        </p:txBody>
      </p:sp>
      <p:pic>
        <p:nvPicPr>
          <p:cNvPr id="8" name="FFrl5QKXT3">
            <a:hlinkClick r:id="" action="ppaction://media"/>
            <a:extLst>
              <a:ext uri="{FF2B5EF4-FFF2-40B4-BE49-F238E27FC236}">
                <a16:creationId xmlns:a16="http://schemas.microsoft.com/office/drawing/2014/main" id="{2CBF6E5C-1486-430F-85BE-CFE16A1FB4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7947" y="1100520"/>
            <a:ext cx="2946541" cy="312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99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9A9F7-7F1C-4372-93AC-6373F4A0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 🦀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0843F-BB78-4025-BABF-C7CF2A5BE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8263460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75215-E445-4C8A-8CCB-49D402A4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You could 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9B8C0-ABDD-4059-A824-4532856002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Scene Graph-</a:t>
            </a:r>
            <a:r>
              <a:rPr lang="en-GB" dirty="0" err="1"/>
              <a:t>ish</a:t>
            </a:r>
            <a:r>
              <a:rPr lang="en-GB" dirty="0"/>
              <a:t> / parenting</a:t>
            </a:r>
          </a:p>
          <a:p>
            <a:r>
              <a:rPr lang="en-GB" dirty="0"/>
              <a:t>Loading a model (we will see how to load a </a:t>
            </a:r>
            <a:r>
              <a:rPr lang="en-GB" dirty="0" err="1"/>
              <a:t>Gltf</a:t>
            </a:r>
            <a:r>
              <a:rPr lang="en-GB" dirty="0"/>
              <a:t> next </a:t>
            </a:r>
            <a:r>
              <a:rPr lang="en-GB" dirty="0" err="1"/>
              <a:t>eppi</a:t>
            </a:r>
            <a:r>
              <a:rPr lang="en-GB" dirty="0"/>
              <a:t>)</a:t>
            </a:r>
          </a:p>
          <a:p>
            <a:r>
              <a:rPr lang="en-GB" dirty="0"/>
              <a:t>Moving camera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1C7B83-8FAC-43E5-A061-B6003A59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6569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F861C-0950-4EF7-A191-AD18E952F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9560D-CB5A-4CB1-939B-B2372174DA3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Rasterization: a Practical Implementation</a:t>
            </a:r>
            <a:endParaRPr lang="en-GB" dirty="0"/>
          </a:p>
          <a:p>
            <a:r>
              <a:rPr lang="en-GB" dirty="0">
                <a:hlinkClick r:id="rId3"/>
              </a:rPr>
              <a:t>Optimizing Software Occlusion Culling – index | The </a:t>
            </a:r>
            <a:r>
              <a:rPr lang="en-GB" dirty="0" err="1">
                <a:hlinkClick r:id="rId3"/>
              </a:rPr>
              <a:t>ryg</a:t>
            </a:r>
            <a:r>
              <a:rPr lang="en-GB" dirty="0">
                <a:hlinkClick r:id="rId3"/>
              </a:rPr>
              <a:t> blog</a:t>
            </a:r>
            <a:endParaRPr lang="en-GB" dirty="0"/>
          </a:p>
          <a:p>
            <a:r>
              <a:rPr lang="en-GB" dirty="0">
                <a:hlinkClick r:id="rId4"/>
              </a:rPr>
              <a:t>Texture Mapping &amp; Polygon Rasterizing Tutorial (1/2) [C++20] – YouTube</a:t>
            </a:r>
            <a:endParaRPr lang="en-GB" dirty="0"/>
          </a:p>
          <a:p>
            <a:r>
              <a:rPr lang="en-GB" dirty="0">
                <a:hlinkClick r:id="rId5"/>
              </a:rPr>
              <a:t>3D Programming Fundamentals [Introduction] Tutorial 0 – YouTube</a:t>
            </a:r>
            <a:endParaRPr lang="en-GB" dirty="0"/>
          </a:p>
          <a:p>
            <a:r>
              <a:rPr lang="en-GB" dirty="0">
                <a:hlinkClick r:id="rId6"/>
              </a:rPr>
              <a:t>Rasterizer Algorithm Explanation – YouTube</a:t>
            </a:r>
            <a:endParaRPr lang="en-GB" dirty="0"/>
          </a:p>
          <a:p>
            <a:r>
              <a:rPr lang="en-GB" dirty="0">
                <a:hlinkClick r:id="rId7"/>
              </a:rPr>
              <a:t>https://paroj.github.io/gltut/Texturing/Tut14%20Interpolation%20Redux.html</a:t>
            </a:r>
            <a:endParaRPr lang="en-GB" dirty="0"/>
          </a:p>
          <a:p>
            <a:r>
              <a:rPr lang="en-GB" dirty="0">
                <a:hlinkClick r:id="rId8"/>
              </a:rPr>
              <a:t>http://www.songho.ca/opengl/gl_projectionmatrix.html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2679EE-7398-4CD3-8413-FB3043137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680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867BD-2575-47B8-880C-4A4E3798A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Transformations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FF6CB-59AF-4017-AB0E-FEC5B29966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2D/3D transformations done with matrices</a:t>
            </a:r>
          </a:p>
          <a:p>
            <a:pPr lvl="1"/>
            <a:r>
              <a:rPr lang="en-GB" dirty="0"/>
              <a:t>Vector * Matrix</a:t>
            </a:r>
          </a:p>
          <a:p>
            <a:pPr lvl="1"/>
            <a:r>
              <a:rPr lang="en-GB" dirty="0"/>
              <a:t>Matrix * Matrix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3E32C1-CEB2-43F1-BA42-0E6999490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121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17542-BDA1-4A7E-B7DA-91DCB5544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Column vs Row major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A4DD1-33E4-4D3F-8439-DF581C4D74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456696" cy="3437994"/>
          </a:xfrm>
        </p:spPr>
        <p:txBody>
          <a:bodyPr/>
          <a:lstStyle/>
          <a:p>
            <a:r>
              <a:rPr lang="en-GB" b="1" dirty="0"/>
              <a:t>Vectors</a:t>
            </a:r>
            <a:r>
              <a:rPr lang="en-GB" dirty="0"/>
              <a:t> can be expressed </a:t>
            </a:r>
            <a:r>
              <a:rPr lang="en-GB" b="1" dirty="0"/>
              <a:t>as</a:t>
            </a:r>
            <a:r>
              <a:rPr lang="en-GB" dirty="0"/>
              <a:t> </a:t>
            </a:r>
            <a:r>
              <a:rPr lang="en-GB" b="1" dirty="0"/>
              <a:t>matrices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Row Major (1,3)➡️</a:t>
            </a:r>
          </a:p>
          <a:p>
            <a:pPr lvl="1"/>
            <a:r>
              <a:rPr lang="en-GB" b="1" dirty="0"/>
              <a:t>Column Major</a:t>
            </a:r>
            <a:r>
              <a:rPr lang="en-GB" dirty="0"/>
              <a:t> (3,1) ↘️</a:t>
            </a:r>
          </a:p>
          <a:p>
            <a:r>
              <a:rPr lang="en-GB" dirty="0"/>
              <a:t>One is the </a:t>
            </a:r>
            <a:r>
              <a:rPr lang="en-GB" b="1" dirty="0"/>
              <a:t>Transpose</a:t>
            </a:r>
            <a:r>
              <a:rPr lang="en-GB" dirty="0"/>
              <a:t> of the other</a:t>
            </a:r>
          </a:p>
          <a:p>
            <a:r>
              <a:rPr lang="en-GB" dirty="0"/>
              <a:t>This choice influences the </a:t>
            </a:r>
            <a:r>
              <a:rPr lang="en-GB" b="1" dirty="0"/>
              <a:t>orders</a:t>
            </a:r>
            <a:r>
              <a:rPr lang="en-GB" dirty="0"/>
              <a:t> of matrix </a:t>
            </a:r>
            <a:r>
              <a:rPr lang="en-GB" b="1" dirty="0"/>
              <a:t>multiplication</a:t>
            </a:r>
          </a:p>
          <a:p>
            <a:endParaRPr lang="en-GB" dirty="0"/>
          </a:p>
          <a:p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ECDD5-680F-4B2E-A2E6-5B8784BA0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60D415E-4CCF-4105-BCAF-942BBA0E4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858" y="1569171"/>
            <a:ext cx="2210922" cy="432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F9AB8FB-7713-48AA-8D96-36E6ACC39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684" y="2242494"/>
            <a:ext cx="1306096" cy="128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4262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8E64D-7148-4EB3-8BD1-E459DC787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989" y="18200"/>
            <a:ext cx="7002462" cy="818910"/>
          </a:xfrm>
        </p:spPr>
        <p:txBody>
          <a:bodyPr anchor="b">
            <a:normAutofit/>
          </a:bodyPr>
          <a:lstStyle/>
          <a:p>
            <a:r>
              <a:rPr lang="en-GB" dirty="0"/>
              <a:t>Matrix multiplication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50A0DE8-35E0-429B-B68A-F1C217CE7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7078" y="1077746"/>
            <a:ext cx="5803250" cy="2974166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822DAD-0A0F-4F91-93B0-E609AE5FD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993221B0-C4CD-1546-9E62-A4249094014D}" type="slidenum">
              <a:rPr lang="en-GB" sz="1300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GB" sz="13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C6259-BC4E-49A3-B887-04536271188C}"/>
              </a:ext>
            </a:extLst>
          </p:cNvPr>
          <p:cNvSpPr txBox="1"/>
          <p:nvPr/>
        </p:nvSpPr>
        <p:spPr>
          <a:xfrm>
            <a:off x="1317078" y="4635669"/>
            <a:ext cx="410186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https://gamemath.com/book/figs/matrixintro/matrix_multiplication_result_size_rules.png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D1573A-4386-4347-B14F-88D67BF6FFED}"/>
              </a:ext>
            </a:extLst>
          </p:cNvPr>
          <p:cNvSpPr txBox="1"/>
          <p:nvPr/>
        </p:nvSpPr>
        <p:spPr>
          <a:xfrm>
            <a:off x="1388464" y="4052945"/>
            <a:ext cx="457574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Inner dimensions must match.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Outer dimension = resulting shape</a:t>
            </a:r>
          </a:p>
        </p:txBody>
      </p:sp>
    </p:spTree>
    <p:extLst>
      <p:ext uri="{BB962C8B-B14F-4D97-AF65-F5344CB8AC3E}">
        <p14:creationId xmlns:p14="http://schemas.microsoft.com/office/powerpoint/2010/main" val="1423248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0CD00-74E4-4B6A-9562-5E53C5F7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multiplication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8E8483-0CAA-45DE-BE20-6687C9015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8</a:t>
            </a:fld>
            <a:endParaRPr lang="en-GB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DD81AAA-E1F7-4263-A585-DE23A2094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959" y="999239"/>
            <a:ext cx="4044081" cy="3551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7072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8B2E1-9FC7-4480-B278-5D71334F1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* Matrix (Row Major)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C4963-5E3B-4AF1-B9F0-2BA2BEF570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V*M➡️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55186-2E8C-4FD5-9384-2196B0B43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9</a:t>
            </a:fld>
            <a:endParaRPr lang="en-GB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92219080-8BAC-41EA-820A-AF2D51245C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574"/>
          <a:stretch/>
        </p:blipFill>
        <p:spPr bwMode="auto">
          <a:xfrm>
            <a:off x="3078178" y="1700213"/>
            <a:ext cx="2507810" cy="871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8A9C71E3-FAFB-47E0-9114-E1C11D7769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30"/>
          <a:stretch/>
        </p:blipFill>
        <p:spPr bwMode="auto">
          <a:xfrm>
            <a:off x="654678" y="2769047"/>
            <a:ext cx="8038715" cy="104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370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U">
      <a:dk1>
        <a:srgbClr val="000000"/>
      </a:dk1>
      <a:lt1>
        <a:srgbClr val="FFFFFF"/>
      </a:lt1>
      <a:dk2>
        <a:srgbClr val="00416B"/>
      </a:dk2>
      <a:lt2>
        <a:srgbClr val="FFFFFF"/>
      </a:lt2>
      <a:accent1>
        <a:srgbClr val="EE7623"/>
      </a:accent1>
      <a:accent2>
        <a:srgbClr val="00416B"/>
      </a:accent2>
      <a:accent3>
        <a:srgbClr val="5B6670"/>
      </a:accent3>
      <a:accent4>
        <a:srgbClr val="3CB3E5"/>
      </a:accent4>
      <a:accent5>
        <a:srgbClr val="76BC20"/>
      </a:accent5>
      <a:accent6>
        <a:srgbClr val="F5AD7B"/>
      </a:accent6>
      <a:hlink>
        <a:srgbClr val="000000"/>
      </a:hlink>
      <a:folHlink>
        <a:srgbClr val="000000"/>
      </a:folHlink>
    </a:clrScheme>
    <a:fontScheme name="Breda University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0" rIns="0" bIns="0" rtlCol="0">
        <a:noAutofit/>
      </a:bodyPr>
      <a:lstStyle>
        <a:defPPr algn="l"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BUas PowerPoint Template.potx" id="{8C23885B-71E2-4BA8-B617-D053A5F6A1EE}" vid="{A1B00530-9B57-444D-AFC0-C7257D1DB9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F8E137BD081B4484CA8EF64E94E54D" ma:contentTypeVersion="10" ma:contentTypeDescription="Create a new document." ma:contentTypeScope="" ma:versionID="db32c79d9fbdc4c821ae5ad5f227704d">
  <xsd:schema xmlns:xsd="http://www.w3.org/2001/XMLSchema" xmlns:xs="http://www.w3.org/2001/XMLSchema" xmlns:p="http://schemas.microsoft.com/office/2006/metadata/properties" xmlns:ns3="781c996c-ae17-4da0-a444-a870935b1107" xmlns:ns4="39dddd5c-da13-44ae-8331-9d4c5c63183a" targetNamespace="http://schemas.microsoft.com/office/2006/metadata/properties" ma:root="true" ma:fieldsID="bc728ce41bb7479349faaaba4cce56a4" ns3:_="" ns4:_="">
    <xsd:import namespace="781c996c-ae17-4da0-a444-a870935b1107"/>
    <xsd:import namespace="39dddd5c-da13-44ae-8331-9d4c5c6318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1c996c-ae17-4da0-a444-a870935b11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dddd5c-da13-44ae-8331-9d4c5c6318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093E54B-E633-482D-8488-A7D0AD4BD787}">
  <ds:schemaRefs>
    <ds:schemaRef ds:uri="http://purl.org/dc/elements/1.1/"/>
    <ds:schemaRef ds:uri="781c996c-ae17-4da0-a444-a870935b1107"/>
    <ds:schemaRef ds:uri="http://www.w3.org/XML/1998/namespace"/>
    <ds:schemaRef ds:uri="http://purl.org/dc/terms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39dddd5c-da13-44ae-8331-9d4c5c63183a"/>
  </ds:schemaRefs>
</ds:datastoreItem>
</file>

<file path=customXml/itemProps2.xml><?xml version="1.0" encoding="utf-8"?>
<ds:datastoreItem xmlns:ds="http://schemas.openxmlformats.org/officeDocument/2006/customXml" ds:itemID="{EAE7737C-A0FD-445D-9555-1EEDE285A0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1c996c-ae17-4da0-a444-a870935b1107"/>
    <ds:schemaRef ds:uri="39dddd5c-da13-44ae-8331-9d4c5c6318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19A2B7-866C-469E-86A8-D85AC6BC445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818</TotalTime>
  <Words>1083</Words>
  <Application>Microsoft Office PowerPoint</Application>
  <PresentationFormat>On-screen Show (16:9)</PresentationFormat>
  <Paragraphs>209</Paragraphs>
  <Slides>45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Open Sans</vt:lpstr>
      <vt:lpstr>Arial</vt:lpstr>
      <vt:lpstr>System Font Regular</vt:lpstr>
      <vt:lpstr>Open Sans Light</vt:lpstr>
      <vt:lpstr>Calibri</vt:lpstr>
      <vt:lpstr>Open Sans SemiBold</vt:lpstr>
      <vt:lpstr>Office Theme</vt:lpstr>
      <vt:lpstr>Rusterizer Masterclass Going 3d</vt:lpstr>
      <vt:lpstr>Welcome v0.2</vt:lpstr>
      <vt:lpstr>Agenda</vt:lpstr>
      <vt:lpstr>Last Episode</vt:lpstr>
      <vt:lpstr>Transformations</vt:lpstr>
      <vt:lpstr>Column vs Row major</vt:lpstr>
      <vt:lpstr>Matrix multiplication</vt:lpstr>
      <vt:lpstr>Matrix multiplication</vt:lpstr>
      <vt:lpstr>Vector * Matrix (Row Major)</vt:lpstr>
      <vt:lpstr>Matrix * Vector (Column Major)</vt:lpstr>
      <vt:lpstr>2D Transformations</vt:lpstr>
      <vt:lpstr>Identity Matrix</vt:lpstr>
      <vt:lpstr>Concatenate transformations</vt:lpstr>
      <vt:lpstr>Coordinate Systems/Spaces</vt:lpstr>
      <vt:lpstr>Coordinate Systems</vt:lpstr>
      <vt:lpstr>3D Coordinate systems</vt:lpstr>
      <vt:lpstr>Model Matrix</vt:lpstr>
      <vt:lpstr>Model Matrix (Row)</vt:lpstr>
      <vt:lpstr>Model Matrix (column)</vt:lpstr>
      <vt:lpstr>Model Matrix (column)</vt:lpstr>
      <vt:lpstr>Camera</vt:lpstr>
      <vt:lpstr>View Matrix</vt:lpstr>
      <vt:lpstr>Projection Matrix</vt:lpstr>
      <vt:lpstr>Perspective Projection</vt:lpstr>
      <vt:lpstr>Perspective Projection</vt:lpstr>
      <vt:lpstr>Perspective projection</vt:lpstr>
      <vt:lpstr>Perspective projection</vt:lpstr>
      <vt:lpstr>Putting it all together MVP</vt:lpstr>
      <vt:lpstr>Clip space</vt:lpstr>
      <vt:lpstr>Viewport Transformations</vt:lpstr>
      <vt:lpstr>Perspective Divide</vt:lpstr>
      <vt:lpstr>Map to viewport</vt:lpstr>
      <vt:lpstr>Rotating quad</vt:lpstr>
      <vt:lpstr>Perspective correction</vt:lpstr>
      <vt:lpstr>Affine Mapping</vt:lpstr>
      <vt:lpstr>Perspective correction</vt:lpstr>
      <vt:lpstr>Perspective correction</vt:lpstr>
      <vt:lpstr>Perspective correction</vt:lpstr>
      <vt:lpstr>Adjusting the depth buffer</vt:lpstr>
      <vt:lpstr>Adjusting the depth buffer</vt:lpstr>
      <vt:lpstr>Rotating Cube</vt:lpstr>
      <vt:lpstr>Rotating Cube</vt:lpstr>
      <vt:lpstr>Thank you! 🦀</vt:lpstr>
      <vt:lpstr>You could try</vt:lpstr>
      <vt:lpstr>Resources</vt:lpstr>
    </vt:vector>
  </TitlesOfParts>
  <Manager/>
  <Company>NHTV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1003161</dc:creator>
  <cp:keywords/>
  <dc:description/>
  <cp:lastModifiedBy>Quartesan, Luca</cp:lastModifiedBy>
  <cp:revision>26</cp:revision>
  <dcterms:created xsi:type="dcterms:W3CDTF">2018-08-24T12:42:56Z</dcterms:created>
  <dcterms:modified xsi:type="dcterms:W3CDTF">2022-02-07T08:34:07Z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0x01010080F8E137BD081B4484CA8EF64E94E54D</vt:lpwstr>
  </property>
</Properties>
</file>

<file path=docProps/thumbnail.jpeg>
</file>